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4" r:id="rId5"/>
    <p:sldId id="260" r:id="rId6"/>
    <p:sldId id="259" r:id="rId7"/>
    <p:sldId id="258" r:id="rId8"/>
    <p:sldId id="275" r:id="rId9"/>
    <p:sldId id="276" r:id="rId10"/>
    <p:sldId id="277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2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7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6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4CDE-F096-41DB-9215-F1676154CE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EFD8-00D3-431D-88DF-B43177971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5"/>
            <a:ext cx="7200800" cy="10081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МОУ  СОШ  №43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912768" cy="3960440"/>
          </a:xfrm>
        </p:spPr>
        <p:txBody>
          <a:bodyPr>
            <a:normAutofit fontScale="40000" lnSpcReduction="20000"/>
          </a:bodyPr>
          <a:lstStyle/>
          <a:p>
            <a:endParaRPr lang="ru-RU" sz="57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Семинар РЦ по преемственности в формировании УУД начальной и основной школы «Успех» по теме </a:t>
            </a:r>
            <a:r>
              <a:rPr lang="ru-RU" sz="6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«Преемственность в обучении и адаптации предметного обучения обучающихся 5 классов»</a:t>
            </a:r>
            <a:r>
              <a:rPr lang="ru-RU" sz="6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r>
              <a:rPr lang="ru-RU" sz="6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30.03.2023г</a:t>
            </a:r>
            <a:endParaRPr lang="ru-RU" sz="67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5"/>
            <a:ext cx="6984776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  <a:t>Ключ  детских  общественных  объединений</a:t>
            </a:r>
            <a:endParaRPr lang="ru-RU" b="1" dirty="0">
              <a:solidFill>
                <a:srgbClr val="660066"/>
              </a:solidFill>
              <a:latin typeface="Propis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6224736" cy="1129680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Сафонова  Ксения  Васильевна,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советник</a:t>
            </a:r>
            <a:endParaRPr lang="ru-RU" sz="3600" b="1" dirty="0">
              <a:solidFill>
                <a:srgbClr val="0000CC"/>
              </a:solidFill>
              <a:latin typeface="Propisi" pitchFamily="2" charset="0"/>
            </a:endParaRPr>
          </a:p>
        </p:txBody>
      </p:sp>
      <p:pic>
        <p:nvPicPr>
          <p:cNvPr id="11266" name="Picture 2" descr="C:\Users\DNS\Downloads\IMG_20230330_103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96629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22427"/>
          </a:xfrm>
        </p:spPr>
        <p:txBody>
          <a:bodyPr>
            <a:noAutofit/>
          </a:bodyPr>
          <a:lstStyle/>
          <a:p>
            <a:r>
              <a:rPr lang="ru-RU" sz="3600" dirty="0"/>
              <a:t>«</a:t>
            </a:r>
            <a:r>
              <a:rPr lang="ru-RU" sz="4000" b="1" dirty="0">
                <a:solidFill>
                  <a:srgbClr val="660066"/>
                </a:solidFill>
                <a:latin typeface="Propisi" pitchFamily="2" charset="0"/>
              </a:rPr>
              <a:t>Роль  учителя-логопеда  в  адаптации  обучающихся  5-ых  классов»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2961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itchFamily="2" charset="0"/>
              </a:rPr>
              <a:t>Учитель-логопед</a:t>
            </a:r>
          </a:p>
          <a:p>
            <a:r>
              <a:rPr lang="ru-RU" sz="3600" b="1" dirty="0">
                <a:solidFill>
                  <a:srgbClr val="0000CC"/>
                </a:solidFill>
                <a:latin typeface="Propisi" pitchFamily="2" charset="0"/>
              </a:rPr>
              <a:t>Бородина  </a:t>
            </a:r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Евгения  Вячеславовна</a:t>
            </a:r>
            <a:endParaRPr lang="ru-RU" sz="3600" b="1" dirty="0">
              <a:solidFill>
                <a:srgbClr val="0000CC"/>
              </a:solidFill>
              <a:latin typeface="Propisi" pitchFamily="2" charset="0"/>
            </a:endParaRPr>
          </a:p>
        </p:txBody>
      </p:sp>
      <p:pic>
        <p:nvPicPr>
          <p:cNvPr id="10242" name="Picture 2" descr="C:\Users\DNS\Downloads\IMG_20230330_10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928958" cy="2196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2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60851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660066"/>
                </a:solidFill>
              </a:rPr>
              <a:t/>
            </a:r>
            <a:br>
              <a:rPr lang="ru-RU" sz="2400" i="1" dirty="0" smtClean="0">
                <a:solidFill>
                  <a:srgbClr val="660066"/>
                </a:solidFill>
              </a:rPr>
            </a:br>
            <a:r>
              <a:rPr lang="ru-RU" sz="2400" i="1" dirty="0">
                <a:solidFill>
                  <a:srgbClr val="660066"/>
                </a:solidFill>
              </a:rPr>
              <a:t/>
            </a:r>
            <a:br>
              <a:rPr lang="ru-RU" sz="2400" i="1" dirty="0">
                <a:solidFill>
                  <a:srgbClr val="660066"/>
                </a:solidFill>
              </a:rPr>
            </a:br>
            <a:r>
              <a:rPr lang="ru-RU" sz="2400" i="1" dirty="0" smtClean="0">
                <a:solidFill>
                  <a:srgbClr val="660066"/>
                </a:solidFill>
              </a:rPr>
              <a:t/>
            </a:r>
            <a:br>
              <a:rPr lang="ru-RU" sz="2400" i="1" dirty="0" smtClean="0">
                <a:solidFill>
                  <a:srgbClr val="660066"/>
                </a:solidFill>
              </a:rPr>
            </a:br>
            <a:r>
              <a:rPr lang="ru-RU" sz="2400" i="1" dirty="0">
                <a:solidFill>
                  <a:srgbClr val="660066"/>
                </a:solidFill>
              </a:rPr>
              <a:t/>
            </a:r>
            <a:br>
              <a:rPr lang="ru-RU" sz="2400" i="1" dirty="0">
                <a:solidFill>
                  <a:srgbClr val="660066"/>
                </a:solidFill>
              </a:rPr>
            </a:br>
            <a:r>
              <a:rPr lang="ru-RU" sz="2400" i="1" dirty="0" smtClean="0">
                <a:solidFill>
                  <a:srgbClr val="660066"/>
                </a:solidFill>
              </a:rPr>
              <a:t/>
            </a:r>
            <a:br>
              <a:rPr lang="ru-RU" sz="2400" i="1" dirty="0" smtClean="0">
                <a:solidFill>
                  <a:srgbClr val="660066"/>
                </a:solidFill>
              </a:rPr>
            </a:br>
            <a:r>
              <a:rPr lang="ru-RU" sz="2400" i="1" dirty="0">
                <a:solidFill>
                  <a:srgbClr val="660066"/>
                </a:solidFill>
              </a:rPr>
              <a:t/>
            </a:r>
            <a:br>
              <a:rPr lang="ru-RU" sz="2400" i="1" dirty="0">
                <a:solidFill>
                  <a:srgbClr val="660066"/>
                </a:solidFill>
              </a:rPr>
            </a:br>
            <a:r>
              <a:rPr lang="ru-RU" sz="2400" i="1" dirty="0" smtClean="0">
                <a:solidFill>
                  <a:srgbClr val="660066"/>
                </a:solidFill>
              </a:rPr>
              <a:t/>
            </a:r>
            <a:br>
              <a:rPr lang="ru-RU" sz="2400" i="1" dirty="0" smtClean="0">
                <a:solidFill>
                  <a:srgbClr val="660066"/>
                </a:solidFill>
              </a:rPr>
            </a:br>
            <a:r>
              <a:rPr lang="ru-RU" sz="2400" i="1" dirty="0">
                <a:solidFill>
                  <a:srgbClr val="660066"/>
                </a:solidFill>
              </a:rPr>
              <a:t/>
            </a:r>
            <a:br>
              <a:rPr lang="ru-RU" sz="2400" i="1" dirty="0">
                <a:solidFill>
                  <a:srgbClr val="660066"/>
                </a:solidFill>
              </a:rPr>
            </a:br>
            <a:r>
              <a:rPr lang="ru-RU" sz="2000" i="1" dirty="0" smtClean="0">
                <a:solidFill>
                  <a:srgbClr val="660066"/>
                </a:solidFill>
              </a:rPr>
              <a:t>Опыт </a:t>
            </a:r>
            <a:r>
              <a:rPr lang="ru-RU" sz="2000" i="1" dirty="0">
                <a:solidFill>
                  <a:srgbClr val="660066"/>
                </a:solidFill>
              </a:rPr>
              <a:t>предложенный на семинаре, несомненно, вдохновляет и побуждает к дальнейшей совместной плодотворной работе.</a:t>
            </a:r>
            <a:endParaRPr lang="ru-RU" sz="2000" b="1" i="1" dirty="0">
              <a:solidFill>
                <a:srgbClr val="660066"/>
              </a:solidFill>
              <a:latin typeface="Propis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929330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30708"/>
            <a:ext cx="5760640" cy="34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5"/>
            <a:ext cx="7056784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  рады  приветствовать  ВАС!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200800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NS\Desktop\IMG_20230330_09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500726" cy="385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200800" cy="11521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«ФГОС: преемственность при переходе из начальной школы в основную»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6656784" cy="576064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  <a:cs typeface="Times New Roman" pitchFamily="18" charset="0"/>
              </a:rPr>
              <a:t>Игумнова  Наталья  Евгеньевна, ЗДУВР</a:t>
            </a:r>
            <a:r>
              <a:rPr lang="ru-RU" sz="2800" dirty="0"/>
              <a:t>,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NS\Desktop\IMG_20230330_09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14488"/>
            <a:ext cx="2857520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6984776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ropisi" pitchFamily="2" charset="0"/>
                <a:cs typeface="Times New Roman" pitchFamily="18" charset="0"/>
              </a:rPr>
              <a:t>«Предметные  </a:t>
            </a:r>
            <a:r>
              <a:rPr lang="ru-RU" b="1" dirty="0">
                <a:solidFill>
                  <a:srgbClr val="660066"/>
                </a:solidFill>
                <a:latin typeface="Propisi" pitchFamily="2" charset="0"/>
                <a:cs typeface="Times New Roman" pitchFamily="18" charset="0"/>
              </a:rPr>
              <a:t>результаты  обучающихся 5-х классов»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512768" cy="648072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Лебедева  Елена  Николаевна, ЗДУВР </a:t>
            </a:r>
            <a:endParaRPr lang="ru-RU" sz="3600" b="1" dirty="0">
              <a:solidFill>
                <a:srgbClr val="0000CC"/>
              </a:solidFill>
              <a:latin typeface="Propisi" pitchFamily="2" charset="0"/>
            </a:endParaRPr>
          </a:p>
        </p:txBody>
      </p:sp>
      <p:pic>
        <p:nvPicPr>
          <p:cNvPr id="4098" name="Picture 2" descr="C:\Users\DNS\Downloads\IMG_20230330_09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643338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056784" cy="9361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Предметные результаты обучающихся 5-х классов»</a:t>
            </a:r>
            <a:br>
              <a:rPr lang="ru-RU" b="1" dirty="0">
                <a:solidFill>
                  <a:srgbClr val="660066"/>
                </a:solidFill>
                <a:latin typeface="Propisi" pitchFamily="2" charset="0"/>
              </a:rPr>
            </a:br>
            <a:endParaRPr lang="ru-RU" b="1" dirty="0">
              <a:solidFill>
                <a:srgbClr val="660066"/>
              </a:solidFill>
              <a:latin typeface="Propis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err="1">
                <a:solidFill>
                  <a:srgbClr val="0000CC"/>
                </a:solidFill>
                <a:latin typeface="Propisi" pitchFamily="2" charset="0"/>
              </a:rPr>
              <a:t>Былкова</a:t>
            </a:r>
            <a:r>
              <a:rPr lang="ru-RU" sz="5100" b="1" dirty="0">
                <a:solidFill>
                  <a:srgbClr val="0000CC"/>
                </a:solidFill>
                <a:latin typeface="Propisi" pitchFamily="2" charset="0"/>
              </a:rPr>
              <a:t> </a:t>
            </a:r>
            <a:r>
              <a:rPr lang="ru-RU" sz="5100" b="1" dirty="0" smtClean="0">
                <a:solidFill>
                  <a:srgbClr val="0000CC"/>
                </a:solidFill>
                <a:latin typeface="Propisi" pitchFamily="2" charset="0"/>
              </a:rPr>
              <a:t>Ксения  Сергеевна </a:t>
            </a:r>
          </a:p>
          <a:p>
            <a:r>
              <a:rPr lang="ru-RU" sz="5100" b="1" dirty="0" smtClean="0">
                <a:solidFill>
                  <a:srgbClr val="0000CC"/>
                </a:solidFill>
                <a:latin typeface="Propisi" pitchFamily="2" charset="0"/>
              </a:rPr>
              <a:t>учитель </a:t>
            </a:r>
            <a:r>
              <a:rPr lang="ru-RU" sz="5100" b="1" dirty="0">
                <a:solidFill>
                  <a:srgbClr val="0000CC"/>
                </a:solidFill>
                <a:latin typeface="Propisi" pitchFamily="2" charset="0"/>
              </a:rPr>
              <a:t>русского языка и литературы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DNS\Desktop\IMG_20230330_0928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457203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Предметные результаты обучающихся </a:t>
            </a:r>
            <a: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  <a:t>5-х </a:t>
            </a:r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классов»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rgbClr val="0000CC"/>
                </a:solidFill>
                <a:latin typeface="Propisi" pitchFamily="2" charset="0"/>
              </a:rPr>
              <a:t>Беломестнова</a:t>
            </a:r>
            <a:r>
              <a:rPr lang="ru-RU" b="1" dirty="0">
                <a:solidFill>
                  <a:srgbClr val="0000CC"/>
                </a:solidFill>
                <a:latin typeface="Propisi" pitchFamily="2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Propisi" pitchFamily="2" charset="0"/>
              </a:rPr>
              <a:t>Ксения  Сергеевна</a:t>
            </a:r>
          </a:p>
          <a:p>
            <a:r>
              <a:rPr lang="ru-RU" b="1" dirty="0">
                <a:solidFill>
                  <a:srgbClr val="0000CC"/>
                </a:solidFill>
                <a:latin typeface="Propisi" pitchFamily="2" charset="0"/>
              </a:rPr>
              <a:t>у</a:t>
            </a:r>
            <a:r>
              <a:rPr lang="ru-RU" b="1" dirty="0" smtClean="0">
                <a:solidFill>
                  <a:srgbClr val="0000CC"/>
                </a:solidFill>
                <a:latin typeface="Propisi" pitchFamily="2" charset="0"/>
              </a:rPr>
              <a:t>читель  </a:t>
            </a:r>
            <a:r>
              <a:rPr lang="ru-RU" b="1" dirty="0">
                <a:solidFill>
                  <a:srgbClr val="0000CC"/>
                </a:solidFill>
                <a:latin typeface="Propisi" pitchFamily="2" charset="0"/>
              </a:rPr>
              <a:t>математики</a:t>
            </a:r>
          </a:p>
          <a:p>
            <a:endParaRPr lang="ru-RU" dirty="0"/>
          </a:p>
        </p:txBody>
      </p:sp>
      <p:pic>
        <p:nvPicPr>
          <p:cNvPr id="5122" name="Picture 2" descr="C:\Users\DNS\Downloads\IMG_20230330_094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4357718" cy="3268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Предметные результаты обучающихся </a:t>
            </a:r>
            <a: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Propisi" pitchFamily="2" charset="0"/>
              </a:rPr>
              <a:t>5-х </a:t>
            </a:r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классов»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err="1">
                <a:solidFill>
                  <a:srgbClr val="0000CC"/>
                </a:solidFill>
                <a:latin typeface="Propisi" pitchFamily="2" charset="0"/>
              </a:rPr>
              <a:t>Батожаргалова</a:t>
            </a:r>
            <a:r>
              <a:rPr lang="ru-RU" sz="3600" b="1" dirty="0">
                <a:solidFill>
                  <a:srgbClr val="0000CC"/>
                </a:solidFill>
                <a:latin typeface="Propisi" pitchFamily="2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Елена  </a:t>
            </a:r>
            <a:r>
              <a:rPr lang="ru-RU" sz="3600" b="1" dirty="0" err="1" smtClean="0">
                <a:solidFill>
                  <a:srgbClr val="0000CC"/>
                </a:solidFill>
                <a:latin typeface="Propisi" pitchFamily="2" charset="0"/>
              </a:rPr>
              <a:t>Артемьевна</a:t>
            </a:r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учитель </a:t>
            </a:r>
            <a:r>
              <a:rPr lang="ru-RU" sz="3600" b="1" dirty="0">
                <a:solidFill>
                  <a:srgbClr val="0000CC"/>
                </a:solidFill>
                <a:latin typeface="Propisi" pitchFamily="2" charset="0"/>
              </a:rPr>
              <a:t>английского языка</a:t>
            </a:r>
          </a:p>
        </p:txBody>
      </p:sp>
      <p:pic>
        <p:nvPicPr>
          <p:cNvPr id="6146" name="Picture 2" descr="C:\Users\DNS\Downloads\IMG_20230330_094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3500462" cy="26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7"/>
            <a:ext cx="7200800" cy="10081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«</a:t>
            </a:r>
            <a:r>
              <a:rPr lang="ru-RU" b="1" dirty="0" err="1">
                <a:solidFill>
                  <a:srgbClr val="660066"/>
                </a:solidFill>
                <a:latin typeface="Propisi" pitchFamily="2" charset="0"/>
              </a:rPr>
              <a:t>Метапредметные</a:t>
            </a:r>
            <a:r>
              <a:rPr lang="ru-RU" b="1" dirty="0">
                <a:solidFill>
                  <a:srgbClr val="660066"/>
                </a:solidFill>
                <a:latin typeface="Propisi" pitchFamily="2" charset="0"/>
              </a:rPr>
              <a:t> результаты обучающихся 5-х классов»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912768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Якимова  Валентина  Владимировна, методист</a:t>
            </a:r>
            <a:endParaRPr lang="ru-RU" sz="3600" b="1" dirty="0">
              <a:solidFill>
                <a:srgbClr val="0000CC"/>
              </a:solidFill>
              <a:latin typeface="Propisi" pitchFamily="2" charset="0"/>
            </a:endParaRPr>
          </a:p>
        </p:txBody>
      </p:sp>
      <p:pic>
        <p:nvPicPr>
          <p:cNvPr id="8194" name="Picture 2" descr="C:\Users\DNS\Downloads\IMG_20230330_095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1"/>
            <a:ext cx="342902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5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5132606_47-phonoteka-org-p-shkolnii-fon-gorizontalnii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200800" cy="7200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60066"/>
                </a:solidFill>
                <a:latin typeface="Propisi" pitchFamily="2" charset="0"/>
              </a:rPr>
              <a:t>«Преемственность  и  социализация  школьников  при  переходе  от  начального  образования  к  основному»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6656784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Васильченко  Ольга  Степановна,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Propisi" pitchFamily="2" charset="0"/>
              </a:rPr>
              <a:t>ЗДНМР</a:t>
            </a:r>
            <a:endParaRPr lang="ru-RU" sz="3600" b="1" dirty="0">
              <a:solidFill>
                <a:srgbClr val="0000CC"/>
              </a:solidFill>
              <a:latin typeface="Propisi" pitchFamily="2" charset="0"/>
            </a:endParaRPr>
          </a:p>
        </p:txBody>
      </p:sp>
      <p:pic>
        <p:nvPicPr>
          <p:cNvPr id="9218" name="Picture 2" descr="C:\Users\DNS\Downloads\IMG_20230330_102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2786082" cy="2089562"/>
          </a:xfrm>
          <a:prstGeom prst="rect">
            <a:avLst/>
          </a:prstGeom>
          <a:noFill/>
        </p:spPr>
      </p:pic>
      <p:pic>
        <p:nvPicPr>
          <p:cNvPr id="9219" name="Picture 3" descr="C:\Users\DNS\Downloads\IMG_20230330_102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54"/>
            <a:ext cx="2928958" cy="2196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8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Propisi</vt:lpstr>
      <vt:lpstr>Times New Roman</vt:lpstr>
      <vt:lpstr>Тема Office</vt:lpstr>
      <vt:lpstr>МОУ  СОШ  №43</vt:lpstr>
      <vt:lpstr>Мы  рады  приветствовать  ВАС!</vt:lpstr>
      <vt:lpstr>«ФГОС: преемственность при переходе из начальной школы в основную»</vt:lpstr>
      <vt:lpstr>«Предметные  результаты  обучающихся 5-х классов»</vt:lpstr>
      <vt:lpstr>Предметные результаты обучающихся 5-х классов» </vt:lpstr>
      <vt:lpstr>Предметные результаты обучающихся  5-х классов»</vt:lpstr>
      <vt:lpstr>Предметные результаты обучающихся  5-х классов»</vt:lpstr>
      <vt:lpstr>«Метапредметные результаты обучающихся 5-х классов»</vt:lpstr>
      <vt:lpstr>«Преемственность  и  социализация  школьников  при  переходе  от  начального  образования  к  основному»</vt:lpstr>
      <vt:lpstr>Ключ  детских  общественных  объединений</vt:lpstr>
      <vt:lpstr>«Роль  учителя-логопеда  в  адаптации  обучающихся  5-ых  классов»</vt:lpstr>
      <vt:lpstr>        Опыт предложенный на семинаре, несомненно, вдохновляет и побуждает к дальнейшей совместной плодотворной работе.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777</cp:lastModifiedBy>
  <cp:revision>10</cp:revision>
  <dcterms:created xsi:type="dcterms:W3CDTF">2023-03-27T07:36:46Z</dcterms:created>
  <dcterms:modified xsi:type="dcterms:W3CDTF">2023-04-09T08:28:37Z</dcterms:modified>
</cp:coreProperties>
</file>